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808" r:id="rId1"/>
    <p:sldMasterId id="2147483814" r:id="rId2"/>
  </p:sldMasterIdLst>
  <p:notesMasterIdLst>
    <p:notesMasterId r:id="rId16"/>
  </p:notesMasterIdLst>
  <p:handoutMasterIdLst>
    <p:handoutMasterId r:id="rId17"/>
  </p:handoutMasterIdLst>
  <p:sldIdLst>
    <p:sldId id="554" r:id="rId3"/>
    <p:sldId id="759" r:id="rId4"/>
    <p:sldId id="760" r:id="rId5"/>
    <p:sldId id="765" r:id="rId6"/>
    <p:sldId id="762" r:id="rId7"/>
    <p:sldId id="749" r:id="rId8"/>
    <p:sldId id="729" r:id="rId9"/>
    <p:sldId id="763" r:id="rId10"/>
    <p:sldId id="767" r:id="rId11"/>
    <p:sldId id="764" r:id="rId12"/>
    <p:sldId id="766" r:id="rId13"/>
    <p:sldId id="776" r:id="rId14"/>
    <p:sldId id="775" r:id="rId15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E2CE"/>
    <a:srgbClr val="B5121B"/>
    <a:srgbClr val="FBB040"/>
    <a:srgbClr val="362C66"/>
    <a:srgbClr val="802C3C"/>
    <a:srgbClr val="314C6F"/>
    <a:srgbClr val="624A73"/>
    <a:srgbClr val="006A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17" autoAdjust="0"/>
    <p:restoredTop sz="91900" autoAdjust="0"/>
  </p:normalViewPr>
  <p:slideViewPr>
    <p:cSldViewPr>
      <p:cViewPr>
        <p:scale>
          <a:sx n="82" d="100"/>
          <a:sy n="82" d="100"/>
        </p:scale>
        <p:origin x="-2370" y="-5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1" d="100"/>
          <a:sy n="81" d="100"/>
        </p:scale>
        <p:origin x="-2046" y="-96"/>
      </p:cViewPr>
      <p:guideLst>
        <p:guide orient="horz" pos="2929"/>
        <p:guide pos="2209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2881" y="1"/>
            <a:ext cx="3037523" cy="464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25" tIns="46566" rIns="93125" bIns="46566" numCol="1" anchor="t" anchorCtr="0" compatLnSpc="1">
            <a:prstTxWarp prst="textNoShape">
              <a:avLst/>
            </a:prstTxWarp>
          </a:bodyPr>
          <a:lstStyle>
            <a:lvl1pPr algn="r" defTabSz="931842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55511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4" y="1"/>
            <a:ext cx="3037523" cy="464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25" tIns="46566" rIns="93125" bIns="46566" numCol="1" anchor="t" anchorCtr="0" compatLnSpc="1">
            <a:prstTxWarp prst="textNoShape">
              <a:avLst/>
            </a:prstTxWarp>
          </a:bodyPr>
          <a:lstStyle>
            <a:lvl1pPr defTabSz="931842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2881" y="1"/>
            <a:ext cx="3037523" cy="464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25" tIns="46566" rIns="93125" bIns="46566" numCol="1" anchor="t" anchorCtr="0" compatLnSpc="1">
            <a:prstTxWarp prst="textNoShape">
              <a:avLst/>
            </a:prstTxWarp>
          </a:bodyPr>
          <a:lstStyle>
            <a:lvl1pPr algn="r" defTabSz="931842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4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4275" y="698500"/>
            <a:ext cx="4643438" cy="34845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5355" y="4415078"/>
            <a:ext cx="5139692" cy="4183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25" tIns="46566" rIns="93125" bIns="4656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4" y="8831744"/>
            <a:ext cx="3037523" cy="464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25" tIns="46566" rIns="93125" bIns="46566" numCol="1" anchor="b" anchorCtr="0" compatLnSpc="1">
            <a:prstTxWarp prst="textNoShape">
              <a:avLst/>
            </a:prstTxWarp>
          </a:bodyPr>
          <a:lstStyle>
            <a:lvl1pPr defTabSz="931842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2881" y="8831744"/>
            <a:ext cx="3037523" cy="464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25" tIns="46566" rIns="93125" bIns="46566" numCol="1" anchor="b" anchorCtr="0" compatLnSpc="1">
            <a:prstTxWarp prst="textNoShape">
              <a:avLst/>
            </a:prstTxWarp>
          </a:bodyPr>
          <a:lstStyle>
            <a:lvl1pPr algn="r" defTabSz="931842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fld id="{A777AC15-26E7-4A05-874F-7FC2C1B94F3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367820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9142413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prstClr val="white"/>
              </a:solidFill>
            </a:endParaRPr>
          </a:p>
        </p:txBody>
      </p:sp>
      <p:pic>
        <p:nvPicPr>
          <p:cNvPr id="6" name="Picture 3" descr="C:\Users\Aaron\Desktop\TuftsMC_PPT_Templates\Links\Generic-Patient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930" b="-12048"/>
          <a:stretch>
            <a:fillRect/>
          </a:stretch>
        </p:blipFill>
        <p:spPr bwMode="auto">
          <a:xfrm>
            <a:off x="-1588" y="0"/>
            <a:ext cx="9144001" cy="5126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Group 23"/>
          <p:cNvGrpSpPr>
            <a:grpSpLocks/>
          </p:cNvGrpSpPr>
          <p:nvPr userDrawn="1"/>
        </p:nvGrpSpPr>
        <p:grpSpPr bwMode="auto">
          <a:xfrm>
            <a:off x="-1588" y="3922713"/>
            <a:ext cx="9145588" cy="2706687"/>
            <a:chOff x="-1587" y="3922776"/>
            <a:chExt cx="9145587" cy="2706623"/>
          </a:xfrm>
        </p:grpSpPr>
        <p:sp>
          <p:nvSpPr>
            <p:cNvPr id="8" name="Rectangle 7"/>
            <p:cNvSpPr/>
            <p:nvPr userDrawn="1"/>
          </p:nvSpPr>
          <p:spPr>
            <a:xfrm>
              <a:off x="1" y="3922776"/>
              <a:ext cx="9143999" cy="1203297"/>
            </a:xfrm>
            <a:prstGeom prst="rect">
              <a:avLst/>
            </a:prstGeom>
            <a:solidFill>
              <a:srgbClr val="4A90CE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>
                <a:solidFill>
                  <a:prstClr val="white"/>
                </a:solidFill>
              </a:endParaRPr>
            </a:p>
          </p:txBody>
        </p:sp>
        <p:sp>
          <p:nvSpPr>
            <p:cNvPr id="9" name="Rectangle 8"/>
            <p:cNvSpPr/>
            <p:nvPr userDrawn="1"/>
          </p:nvSpPr>
          <p:spPr>
            <a:xfrm>
              <a:off x="-1587" y="5029237"/>
              <a:ext cx="9144000" cy="560375"/>
            </a:xfrm>
            <a:prstGeom prst="rect">
              <a:avLst/>
            </a:prstGeom>
            <a:solidFill>
              <a:srgbClr val="E56D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>
                <a:solidFill>
                  <a:prstClr val="white"/>
                </a:solidFill>
              </a:endParaRPr>
            </a:p>
          </p:txBody>
        </p:sp>
        <p:pic>
          <p:nvPicPr>
            <p:cNvPr id="10" name="Picture 5" descr="C:\Users\Aaron\Desktop\TMC_4C.png"/>
            <p:cNvPicPr>
              <a:picLocks noChangeAspect="1" noChangeArrowheads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73880" y="6029132"/>
              <a:ext cx="2057400" cy="3846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6" descr="C:\Users\Aaron\Desktop\Tufts_FLO_4C.png"/>
            <p:cNvPicPr>
              <a:picLocks noChangeAspect="1" noChangeArrowheads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08741" y="5805488"/>
              <a:ext cx="1768518" cy="8239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Rectangle 11"/>
            <p:cNvSpPr/>
            <p:nvPr userDrawn="1"/>
          </p:nvSpPr>
          <p:spPr>
            <a:xfrm>
              <a:off x="1" y="4267255"/>
              <a:ext cx="9143999" cy="858818"/>
            </a:xfrm>
            <a:prstGeom prst="rect">
              <a:avLst/>
            </a:prstGeom>
            <a:solidFill>
              <a:srgbClr val="4A90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>
                <a:solidFill>
                  <a:prstClr val="white"/>
                </a:solidFill>
              </a:endParaRPr>
            </a:p>
          </p:txBody>
        </p:sp>
      </p:grpSp>
      <p:sp>
        <p:nvSpPr>
          <p:cNvPr id="28" name="Text Placeholder 14"/>
          <p:cNvSpPr>
            <a:spLocks noGrp="1"/>
          </p:cNvSpPr>
          <p:nvPr>
            <p:ph type="body" sz="quarter" idx="13"/>
          </p:nvPr>
        </p:nvSpPr>
        <p:spPr>
          <a:xfrm>
            <a:off x="412062" y="5210228"/>
            <a:ext cx="3048000" cy="304800"/>
          </a:xfrm>
        </p:spPr>
        <p:txBody>
          <a:bodyPr anchor="ctr">
            <a:noAutofit/>
          </a:bodyPr>
          <a:lstStyle>
            <a:lvl1pPr marL="0" indent="0">
              <a:buNone/>
              <a:defRPr sz="1100" b="0" baseline="0">
                <a:solidFill>
                  <a:schemeClr val="bg1"/>
                </a:solidFill>
                <a:latin typeface="Cambria" panose="02040503050406030204" pitchFamily="18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8648" y="4417188"/>
            <a:ext cx="7772400" cy="552450"/>
          </a:xfrm>
        </p:spPr>
        <p:txBody>
          <a:bodyPr anchor="t">
            <a:noAutofit/>
          </a:bodyPr>
          <a:lstStyle>
            <a:lvl1pPr algn="l">
              <a:defRPr sz="3600" b="1">
                <a:solidFill>
                  <a:schemeClr val="bg1"/>
                </a:solidFill>
                <a:latin typeface="Cambria" panose="02040503050406030204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9996" y="3921832"/>
            <a:ext cx="6981404" cy="329184"/>
          </a:xfrm>
        </p:spPr>
        <p:txBody>
          <a:bodyPr anchor="ctr">
            <a:noAutofit/>
          </a:bodyPr>
          <a:lstStyle>
            <a:lvl1pPr marL="0" indent="0" algn="l">
              <a:buNone/>
              <a:defRPr sz="1700">
                <a:solidFill>
                  <a:schemeClr val="bg1"/>
                </a:solidFill>
                <a:latin typeface="Cambria" panose="02040503050406030204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86415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85DBAA-ABE6-4A9B-893D-126BEE47734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02576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767501-2AF5-43FF-AFC5-F90CA107278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68782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BF3EF4-88B8-4137-A891-6AC0441D914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10225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346598-60AF-431A-9615-D14F23C0F8F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6357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 -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518469-2920-44A8-ACD6-EA944FB6C9F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871833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9142413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pic>
        <p:nvPicPr>
          <p:cNvPr id="6" name="Picture 2" descr="C:\Users\Aaron\Desktop\TuftsMC_PPT_Templates\Links\Generic-Campus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02" b="929"/>
          <a:stretch>
            <a:fillRect/>
          </a:stretch>
        </p:blipFill>
        <p:spPr bwMode="auto">
          <a:xfrm>
            <a:off x="0" y="0"/>
            <a:ext cx="9144000" cy="512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Group 23"/>
          <p:cNvGrpSpPr>
            <a:grpSpLocks/>
          </p:cNvGrpSpPr>
          <p:nvPr userDrawn="1"/>
        </p:nvGrpSpPr>
        <p:grpSpPr bwMode="auto">
          <a:xfrm>
            <a:off x="-1588" y="3922713"/>
            <a:ext cx="9145588" cy="2706687"/>
            <a:chOff x="-1587" y="3922776"/>
            <a:chExt cx="9145587" cy="2706623"/>
          </a:xfrm>
        </p:grpSpPr>
        <p:sp>
          <p:nvSpPr>
            <p:cNvPr id="8" name="Rectangle 7"/>
            <p:cNvSpPr/>
            <p:nvPr userDrawn="1"/>
          </p:nvSpPr>
          <p:spPr>
            <a:xfrm>
              <a:off x="1" y="3922776"/>
              <a:ext cx="9143999" cy="1203297"/>
            </a:xfrm>
            <a:prstGeom prst="rect">
              <a:avLst/>
            </a:prstGeom>
            <a:solidFill>
              <a:srgbClr val="4A90CE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9" name="Rectangle 8"/>
            <p:cNvSpPr/>
            <p:nvPr userDrawn="1"/>
          </p:nvSpPr>
          <p:spPr>
            <a:xfrm>
              <a:off x="-1587" y="5029237"/>
              <a:ext cx="9144000" cy="560375"/>
            </a:xfrm>
            <a:prstGeom prst="rect">
              <a:avLst/>
            </a:prstGeom>
            <a:solidFill>
              <a:srgbClr val="E56D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pic>
          <p:nvPicPr>
            <p:cNvPr id="10" name="Picture 5" descr="C:\Users\Aaron\Desktop\TMC_4C.png"/>
            <p:cNvPicPr>
              <a:picLocks noChangeAspect="1" noChangeArrowheads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73880" y="6029132"/>
              <a:ext cx="2057400" cy="3846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6" descr="C:\Users\Aaron\Desktop\Tufts_FLO_4C.png"/>
            <p:cNvPicPr>
              <a:picLocks noChangeAspect="1" noChangeArrowheads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08741" y="5805488"/>
              <a:ext cx="1768518" cy="8239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Rectangle 11"/>
            <p:cNvSpPr/>
            <p:nvPr userDrawn="1"/>
          </p:nvSpPr>
          <p:spPr>
            <a:xfrm>
              <a:off x="1" y="4267255"/>
              <a:ext cx="9143999" cy="858818"/>
            </a:xfrm>
            <a:prstGeom prst="rect">
              <a:avLst/>
            </a:prstGeom>
            <a:solidFill>
              <a:srgbClr val="4A90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28" name="Text Placeholder 14"/>
          <p:cNvSpPr>
            <a:spLocks noGrp="1"/>
          </p:cNvSpPr>
          <p:nvPr>
            <p:ph type="body" sz="quarter" idx="13"/>
          </p:nvPr>
        </p:nvSpPr>
        <p:spPr>
          <a:xfrm>
            <a:off x="412062" y="5210228"/>
            <a:ext cx="3048000" cy="304800"/>
          </a:xfrm>
        </p:spPr>
        <p:txBody>
          <a:bodyPr anchor="ctr">
            <a:noAutofit/>
          </a:bodyPr>
          <a:lstStyle>
            <a:lvl1pPr marL="0" indent="0">
              <a:buNone/>
              <a:defRPr sz="1100" b="0" baseline="0">
                <a:solidFill>
                  <a:schemeClr val="bg1"/>
                </a:solidFill>
                <a:latin typeface="Cambria" panose="02040503050406030204" pitchFamily="18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8648" y="4417188"/>
            <a:ext cx="7772400" cy="552450"/>
          </a:xfrm>
        </p:spPr>
        <p:txBody>
          <a:bodyPr anchor="t">
            <a:noAutofit/>
          </a:bodyPr>
          <a:lstStyle>
            <a:lvl1pPr algn="l">
              <a:defRPr sz="3600" b="1">
                <a:solidFill>
                  <a:schemeClr val="bg1"/>
                </a:solidFill>
                <a:latin typeface="Cambria" panose="02040503050406030204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9996" y="3921832"/>
            <a:ext cx="6981404" cy="329184"/>
          </a:xfrm>
        </p:spPr>
        <p:txBody>
          <a:bodyPr anchor="ctr">
            <a:noAutofit/>
          </a:bodyPr>
          <a:lstStyle>
            <a:lvl1pPr marL="0" indent="0" algn="l">
              <a:buNone/>
              <a:defRPr sz="1700">
                <a:solidFill>
                  <a:schemeClr val="bg1"/>
                </a:solidFill>
                <a:latin typeface="Cambria" panose="02040503050406030204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67067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14"/>
          <p:cNvGrpSpPr>
            <a:grpSpLocks/>
          </p:cNvGrpSpPr>
          <p:nvPr userDrawn="1"/>
        </p:nvGrpSpPr>
        <p:grpSpPr bwMode="auto">
          <a:xfrm>
            <a:off x="0" y="1588"/>
            <a:ext cx="9144000" cy="1217612"/>
            <a:chOff x="-1" y="1588"/>
            <a:chExt cx="9144001" cy="1218327"/>
          </a:xfrm>
        </p:grpSpPr>
        <p:sp>
          <p:nvSpPr>
            <p:cNvPr id="16" name="Rectangle 15"/>
            <p:cNvSpPr/>
            <p:nvPr userDrawn="1"/>
          </p:nvSpPr>
          <p:spPr>
            <a:xfrm>
              <a:off x="1587" y="1588"/>
              <a:ext cx="9142413" cy="1218327"/>
            </a:xfrm>
            <a:prstGeom prst="rect">
              <a:avLst/>
            </a:prstGeom>
            <a:solidFill>
              <a:srgbClr val="183A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>
                <a:solidFill>
                  <a:prstClr val="white"/>
                </a:solidFill>
              </a:endParaRPr>
            </a:p>
          </p:txBody>
        </p:sp>
        <p:sp>
          <p:nvSpPr>
            <p:cNvPr id="17" name="Rectangle 16"/>
            <p:cNvSpPr/>
            <p:nvPr userDrawn="1"/>
          </p:nvSpPr>
          <p:spPr>
            <a:xfrm>
              <a:off x="-1" y="1588"/>
              <a:ext cx="9142414" cy="1091252"/>
            </a:xfrm>
            <a:prstGeom prst="rect">
              <a:avLst/>
            </a:prstGeom>
            <a:solidFill>
              <a:srgbClr val="4A90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1027" name="Group 17"/>
          <p:cNvGrpSpPr>
            <a:grpSpLocks/>
          </p:cNvGrpSpPr>
          <p:nvPr userDrawn="1"/>
        </p:nvGrpSpPr>
        <p:grpSpPr bwMode="auto">
          <a:xfrm>
            <a:off x="0" y="5930900"/>
            <a:ext cx="9142413" cy="676275"/>
            <a:chOff x="-3" y="5930900"/>
            <a:chExt cx="9142416" cy="675735"/>
          </a:xfrm>
        </p:grpSpPr>
        <p:sp>
          <p:nvSpPr>
            <p:cNvPr id="19" name="Rectangle 18"/>
            <p:cNvSpPr/>
            <p:nvPr userDrawn="1"/>
          </p:nvSpPr>
          <p:spPr>
            <a:xfrm>
              <a:off x="-3" y="5980074"/>
              <a:ext cx="2286001" cy="49173"/>
            </a:xfrm>
            <a:prstGeom prst="rect">
              <a:avLst/>
            </a:prstGeom>
            <a:solidFill>
              <a:srgbClr val="4A90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>
                <a:solidFill>
                  <a:prstClr val="white"/>
                </a:solidFill>
              </a:endParaRPr>
            </a:p>
          </p:txBody>
        </p:sp>
        <p:sp>
          <p:nvSpPr>
            <p:cNvPr id="20" name="Rectangle 19"/>
            <p:cNvSpPr/>
            <p:nvPr userDrawn="1"/>
          </p:nvSpPr>
          <p:spPr>
            <a:xfrm>
              <a:off x="-3" y="5930900"/>
              <a:ext cx="9142416" cy="49174"/>
            </a:xfrm>
            <a:prstGeom prst="rect">
              <a:avLst/>
            </a:prstGeom>
            <a:solidFill>
              <a:srgbClr val="183A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>
                <a:solidFill>
                  <a:prstClr val="white"/>
                </a:solidFill>
              </a:endParaRPr>
            </a:p>
          </p:txBody>
        </p:sp>
        <p:pic>
          <p:nvPicPr>
            <p:cNvPr id="1034" name="Picture 5" descr="C:\Users\Aaron\Desktop\TMC_4C.png"/>
            <p:cNvPicPr>
              <a:picLocks noChangeAspect="1" noChangeArrowheads="1"/>
            </p:cNvPicPr>
            <p:nvPr userDrawn="1"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17123" y="6246019"/>
              <a:ext cx="1171692" cy="2190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5" name="Picture 6" descr="C:\Users\Aaron\Desktop\Tufts_FLO_4C.png"/>
            <p:cNvPicPr>
              <a:picLocks noChangeAspect="1" noChangeArrowheads="1"/>
            </p:cNvPicPr>
            <p:nvPr userDrawn="1"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31921" y="6100763"/>
              <a:ext cx="1085850" cy="5058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2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425450"/>
            <a:ext cx="8229600" cy="80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470025"/>
            <a:ext cx="8229600" cy="415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</p:txBody>
      </p:sp>
      <p:sp>
        <p:nvSpPr>
          <p:cNvPr id="2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89175" y="619760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100">
                <a:solidFill>
                  <a:srgbClr val="183A68"/>
                </a:solidFill>
                <a:latin typeface="Cambria" panose="02040503050406030204" pitchFamily="18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63538" y="6246813"/>
            <a:ext cx="685800" cy="255587"/>
          </a:xfrm>
          <a:prstGeom prst="rect">
            <a:avLst/>
          </a:prstGeom>
        </p:spPr>
        <p:txBody>
          <a:bodyPr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4A90CE"/>
                </a:solidFill>
                <a:latin typeface="Cambria" panose="02040503050406030204" pitchFamily="18" charset="0"/>
                <a:cs typeface="+mn-cs"/>
              </a:defRPr>
            </a:lvl1pPr>
          </a:lstStyle>
          <a:p>
            <a:pPr>
              <a:defRPr/>
            </a:pPr>
            <a:fld id="{9BE0456B-0274-4CDD-9728-F819B073A84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9126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400" kern="1200">
          <a:solidFill>
            <a:schemeClr val="bg1"/>
          </a:solidFill>
          <a:latin typeface="Cambria" panose="02040503050406030204" pitchFamily="18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bg1"/>
          </a:solidFill>
          <a:latin typeface="Cambria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bg1"/>
          </a:solidFill>
          <a:latin typeface="Cambria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bg1"/>
          </a:solidFill>
          <a:latin typeface="Cambria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bg1"/>
          </a:solidFill>
          <a:latin typeface="Cambria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400">
          <a:solidFill>
            <a:schemeClr val="bg1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400">
          <a:solidFill>
            <a:schemeClr val="bg1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400">
          <a:solidFill>
            <a:schemeClr val="bg1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400">
          <a:solidFill>
            <a:schemeClr val="bg1"/>
          </a:solidFill>
          <a:latin typeface="Calibri" pitchFamily="34" charset="0"/>
        </a:defRPr>
      </a:lvl9pPr>
    </p:titleStyle>
    <p:bodyStyle>
      <a:lvl1pPr marL="255588" indent="-255588" algn="l" rtl="0" eaLnBrk="0" fontAlgn="base" hangingPunct="0">
        <a:spcBef>
          <a:spcPct val="0"/>
        </a:spcBef>
        <a:spcAft>
          <a:spcPts val="600"/>
        </a:spcAft>
        <a:buClr>
          <a:srgbClr val="183A68"/>
        </a:buClr>
        <a:buSzPct val="80000"/>
        <a:buFont typeface="Wingdings 3" pitchFamily="18" charset="2"/>
        <a:buChar char=""/>
        <a:defRPr sz="2400" kern="1200">
          <a:solidFill>
            <a:srgbClr val="183A68"/>
          </a:solidFill>
          <a:latin typeface="Cambria" panose="02040503050406030204" pitchFamily="18" charset="0"/>
          <a:ea typeface="+mn-ea"/>
          <a:cs typeface="+mn-cs"/>
        </a:defRPr>
      </a:lvl1pPr>
      <a:lvl2pPr marL="457200" indent="-182563" algn="l" rtl="0" eaLnBrk="0" fontAlgn="base" hangingPunct="0">
        <a:spcBef>
          <a:spcPct val="0"/>
        </a:spcBef>
        <a:spcAft>
          <a:spcPts val="600"/>
        </a:spcAft>
        <a:buClr>
          <a:srgbClr val="183A68"/>
        </a:buClr>
        <a:buFont typeface="Wingdings" pitchFamily="2" charset="2"/>
        <a:buChar char="§"/>
        <a:defRPr sz="2000" kern="1200">
          <a:solidFill>
            <a:srgbClr val="183A68"/>
          </a:solidFill>
          <a:latin typeface="Cambria" panose="02040503050406030204" pitchFamily="18" charset="0"/>
          <a:ea typeface="+mn-ea"/>
          <a:cs typeface="+mn-cs"/>
        </a:defRPr>
      </a:lvl2pPr>
      <a:lvl3pPr marL="639763" indent="-182563" algn="l" rtl="0" eaLnBrk="0" fontAlgn="base" hangingPunct="0">
        <a:spcBef>
          <a:spcPct val="0"/>
        </a:spcBef>
        <a:spcAft>
          <a:spcPts val="600"/>
        </a:spcAft>
        <a:buClr>
          <a:srgbClr val="4A90CE"/>
        </a:buClr>
        <a:buSzPct val="75000"/>
        <a:buFont typeface="Courier New" pitchFamily="49" charset="0"/>
        <a:buChar char="o"/>
        <a:defRPr kern="1200">
          <a:solidFill>
            <a:schemeClr val="tx2"/>
          </a:solidFill>
          <a:latin typeface="Cambria" panose="02040503050406030204" pitchFamily="18" charset="0"/>
          <a:ea typeface="+mn-ea"/>
          <a:cs typeface="+mn-cs"/>
        </a:defRPr>
      </a:lvl3pPr>
      <a:lvl4pPr marL="914400" indent="-182563" algn="l" rtl="0" eaLnBrk="0" fontAlgn="base" hangingPunct="0">
        <a:spcBef>
          <a:spcPct val="0"/>
        </a:spcBef>
        <a:spcAft>
          <a:spcPts val="600"/>
        </a:spcAft>
        <a:buClr>
          <a:srgbClr val="183A68"/>
        </a:buClr>
        <a:buFont typeface="Arial" charset="0"/>
        <a:buChar char="•"/>
        <a:defRPr sz="1600" kern="1200">
          <a:solidFill>
            <a:schemeClr val="bg2"/>
          </a:solidFill>
          <a:latin typeface="Cambria" panose="02040503050406030204" pitchFamily="18" charset="0"/>
          <a:ea typeface="+mn-ea"/>
          <a:cs typeface="+mn-cs"/>
        </a:defRPr>
      </a:lvl4pPr>
      <a:lvl5pPr marL="2057400" indent="-228600" algn="l" rtl="0" eaLnBrk="0" fontAlgn="base" hangingPunct="0">
        <a:spcBef>
          <a:spcPct val="0"/>
        </a:spcBef>
        <a:spcAft>
          <a:spcPts val="60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14"/>
          <p:cNvGrpSpPr>
            <a:grpSpLocks/>
          </p:cNvGrpSpPr>
          <p:nvPr/>
        </p:nvGrpSpPr>
        <p:grpSpPr bwMode="auto">
          <a:xfrm>
            <a:off x="0" y="1588"/>
            <a:ext cx="9144000" cy="1217612"/>
            <a:chOff x="-1" y="1588"/>
            <a:chExt cx="9144001" cy="1218327"/>
          </a:xfrm>
        </p:grpSpPr>
        <p:sp>
          <p:nvSpPr>
            <p:cNvPr id="16" name="Rectangle 15"/>
            <p:cNvSpPr/>
            <p:nvPr userDrawn="1"/>
          </p:nvSpPr>
          <p:spPr>
            <a:xfrm>
              <a:off x="1587" y="1588"/>
              <a:ext cx="9142413" cy="1218327"/>
            </a:xfrm>
            <a:prstGeom prst="rect">
              <a:avLst/>
            </a:prstGeom>
            <a:solidFill>
              <a:srgbClr val="183A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7" name="Rectangle 16"/>
            <p:cNvSpPr/>
            <p:nvPr userDrawn="1"/>
          </p:nvSpPr>
          <p:spPr>
            <a:xfrm>
              <a:off x="-1" y="1588"/>
              <a:ext cx="9142414" cy="1091252"/>
            </a:xfrm>
            <a:prstGeom prst="rect">
              <a:avLst/>
            </a:prstGeom>
            <a:solidFill>
              <a:srgbClr val="4A90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027" name="Group 17"/>
          <p:cNvGrpSpPr>
            <a:grpSpLocks/>
          </p:cNvGrpSpPr>
          <p:nvPr/>
        </p:nvGrpSpPr>
        <p:grpSpPr bwMode="auto">
          <a:xfrm>
            <a:off x="0" y="5930900"/>
            <a:ext cx="9142413" cy="676275"/>
            <a:chOff x="-3" y="5930900"/>
            <a:chExt cx="9142416" cy="675735"/>
          </a:xfrm>
        </p:grpSpPr>
        <p:sp>
          <p:nvSpPr>
            <p:cNvPr id="19" name="Rectangle 18"/>
            <p:cNvSpPr/>
            <p:nvPr userDrawn="1"/>
          </p:nvSpPr>
          <p:spPr>
            <a:xfrm>
              <a:off x="-3" y="5980074"/>
              <a:ext cx="2286001" cy="49173"/>
            </a:xfrm>
            <a:prstGeom prst="rect">
              <a:avLst/>
            </a:prstGeom>
            <a:solidFill>
              <a:srgbClr val="4A90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0" name="Rectangle 19"/>
            <p:cNvSpPr/>
            <p:nvPr userDrawn="1"/>
          </p:nvSpPr>
          <p:spPr>
            <a:xfrm>
              <a:off x="-3" y="5930900"/>
              <a:ext cx="9142416" cy="49174"/>
            </a:xfrm>
            <a:prstGeom prst="rect">
              <a:avLst/>
            </a:prstGeom>
            <a:solidFill>
              <a:srgbClr val="183A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pic>
          <p:nvPicPr>
            <p:cNvPr id="1034" name="Picture 5" descr="C:\Users\Aaron\Desktop\TMC_4C.png"/>
            <p:cNvPicPr>
              <a:picLocks noChangeAspect="1" noChangeArrowheads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17123" y="6246019"/>
              <a:ext cx="1171692" cy="2190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5" name="Picture 6" descr="C:\Users\Aaron\Desktop\Tufts_FLO_4C.png"/>
            <p:cNvPicPr>
              <a:picLocks noChangeAspect="1" noChangeArrowheads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31921" y="6100763"/>
              <a:ext cx="1085850" cy="5058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2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425450"/>
            <a:ext cx="8229600" cy="80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470025"/>
            <a:ext cx="8229600" cy="415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</p:txBody>
      </p:sp>
      <p:sp>
        <p:nvSpPr>
          <p:cNvPr id="2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89175" y="619760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100">
                <a:solidFill>
                  <a:srgbClr val="183A68"/>
                </a:solidFill>
                <a:latin typeface="Cambria" panose="02040503050406030204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63538" y="6246813"/>
            <a:ext cx="685800" cy="255587"/>
          </a:xfrm>
          <a:prstGeom prst="rect">
            <a:avLst/>
          </a:prstGeom>
        </p:spPr>
        <p:txBody>
          <a:bodyPr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4A90CE"/>
                </a:solidFill>
                <a:latin typeface="Cambria" panose="02040503050406030204" pitchFamily="18" charset="0"/>
                <a:cs typeface="+mn-cs"/>
              </a:defRPr>
            </a:lvl1pPr>
          </a:lstStyle>
          <a:p>
            <a:pPr>
              <a:defRPr/>
            </a:pPr>
            <a:fld id="{A1518469-2920-44A8-ACD6-EA944FB6C9F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875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6" r:id="rId2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400" kern="1200">
          <a:solidFill>
            <a:schemeClr val="bg1"/>
          </a:solidFill>
          <a:latin typeface="Cambria" panose="02040503050406030204" pitchFamily="18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400">
          <a:solidFill>
            <a:schemeClr val="bg1"/>
          </a:solidFill>
          <a:latin typeface="Cambria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400">
          <a:solidFill>
            <a:schemeClr val="bg1"/>
          </a:solidFill>
          <a:latin typeface="Cambria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400">
          <a:solidFill>
            <a:schemeClr val="bg1"/>
          </a:solidFill>
          <a:latin typeface="Cambria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400">
          <a:solidFill>
            <a:schemeClr val="bg1"/>
          </a:solidFill>
          <a:latin typeface="Cambria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400">
          <a:solidFill>
            <a:schemeClr val="bg1"/>
          </a:solidFill>
          <a:latin typeface="Calibri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400">
          <a:solidFill>
            <a:schemeClr val="bg1"/>
          </a:solidFill>
          <a:latin typeface="Calibri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400">
          <a:solidFill>
            <a:schemeClr val="bg1"/>
          </a:solidFill>
          <a:latin typeface="Calibri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400">
          <a:solidFill>
            <a:schemeClr val="bg1"/>
          </a:solidFill>
          <a:latin typeface="Calibri" pitchFamily="34" charset="0"/>
        </a:defRPr>
      </a:lvl9pPr>
    </p:titleStyle>
    <p:bodyStyle>
      <a:lvl1pPr marL="255588" indent="-255588" algn="l" rtl="0" eaLnBrk="1" fontAlgn="base" hangingPunct="1">
        <a:spcBef>
          <a:spcPct val="0"/>
        </a:spcBef>
        <a:spcAft>
          <a:spcPts val="600"/>
        </a:spcAft>
        <a:buClr>
          <a:srgbClr val="183A68"/>
        </a:buClr>
        <a:buSzPct val="80000"/>
        <a:buFont typeface="Wingdings 3" pitchFamily="18" charset="2"/>
        <a:buChar char=""/>
        <a:defRPr sz="2400" kern="1200">
          <a:solidFill>
            <a:srgbClr val="183A68"/>
          </a:solidFill>
          <a:latin typeface="Cambria" panose="02040503050406030204" pitchFamily="18" charset="0"/>
          <a:ea typeface="+mn-ea"/>
          <a:cs typeface="+mn-cs"/>
        </a:defRPr>
      </a:lvl1pPr>
      <a:lvl2pPr marL="457200" indent="-182563" algn="l" rtl="0" eaLnBrk="1" fontAlgn="base" hangingPunct="1">
        <a:spcBef>
          <a:spcPct val="0"/>
        </a:spcBef>
        <a:spcAft>
          <a:spcPts val="600"/>
        </a:spcAft>
        <a:buClr>
          <a:srgbClr val="183A68"/>
        </a:buClr>
        <a:buFont typeface="Wingdings" pitchFamily="2" charset="2"/>
        <a:buChar char="§"/>
        <a:defRPr sz="2000" kern="1200">
          <a:solidFill>
            <a:srgbClr val="183A68"/>
          </a:solidFill>
          <a:latin typeface="Cambria" panose="02040503050406030204" pitchFamily="18" charset="0"/>
          <a:ea typeface="+mn-ea"/>
          <a:cs typeface="+mn-cs"/>
        </a:defRPr>
      </a:lvl2pPr>
      <a:lvl3pPr marL="639763" indent="-182563" algn="l" rtl="0" eaLnBrk="1" fontAlgn="base" hangingPunct="1">
        <a:spcBef>
          <a:spcPct val="0"/>
        </a:spcBef>
        <a:spcAft>
          <a:spcPts val="600"/>
        </a:spcAft>
        <a:buClr>
          <a:srgbClr val="4A90CE"/>
        </a:buClr>
        <a:buSzPct val="75000"/>
        <a:buFont typeface="Courier New" pitchFamily="49" charset="0"/>
        <a:buChar char="o"/>
        <a:defRPr kern="1200">
          <a:solidFill>
            <a:schemeClr val="tx2"/>
          </a:solidFill>
          <a:latin typeface="Cambria" panose="02040503050406030204" pitchFamily="18" charset="0"/>
          <a:ea typeface="+mn-ea"/>
          <a:cs typeface="+mn-cs"/>
        </a:defRPr>
      </a:lvl3pPr>
      <a:lvl4pPr marL="914400" indent="-182563" algn="l" rtl="0" eaLnBrk="1" fontAlgn="base" hangingPunct="1">
        <a:spcBef>
          <a:spcPct val="0"/>
        </a:spcBef>
        <a:spcAft>
          <a:spcPts val="600"/>
        </a:spcAft>
        <a:buClr>
          <a:srgbClr val="183A68"/>
        </a:buClr>
        <a:buFont typeface="Arial" charset="0"/>
        <a:buChar char="•"/>
        <a:defRPr sz="1600" kern="1200">
          <a:solidFill>
            <a:schemeClr val="bg2"/>
          </a:solidFill>
          <a:latin typeface="Cambria" panose="02040503050406030204" pitchFamily="18" charset="0"/>
          <a:ea typeface="+mn-ea"/>
          <a:cs typeface="+mn-cs"/>
        </a:defRPr>
      </a:lvl4pPr>
      <a:lvl5pPr marL="2057400" indent="-228600" algn="l" rtl="0" eaLnBrk="1" fontAlgn="base" hangingPunct="1">
        <a:spcBef>
          <a:spcPct val="0"/>
        </a:spcBef>
        <a:spcAft>
          <a:spcPts val="60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sha.gov/Publications/osha3148.epub" TargetMode="External"/><Relationship Id="rId2" Type="http://schemas.openxmlformats.org/officeDocument/2006/relationships/hyperlink" Target="https://www.osha.gov/Publications/osha3148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osha.gov/Publications/osha3148.mobi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sha.gov/Publications/osha3148.epub" TargetMode="External"/><Relationship Id="rId2" Type="http://schemas.openxmlformats.org/officeDocument/2006/relationships/hyperlink" Target="https://www.osha.gov/Publications/osha3148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osha.gov/Publications/osha3148.mobi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sha.gov/Publications/osha3148.epub" TargetMode="External"/><Relationship Id="rId2" Type="http://schemas.openxmlformats.org/officeDocument/2006/relationships/hyperlink" Target="https://www.osha.gov/Publications/osha3148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osha.gov/Publications/osha3148.mobi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sha.gov/Publications/osha3148.epub" TargetMode="External"/><Relationship Id="rId2" Type="http://schemas.openxmlformats.org/officeDocument/2006/relationships/hyperlink" Target="https://www.osha.gov/Publications/osha3148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osha.gov/Publications/osha3148.mobi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mailto:Thudson-jinks@tuftsmedicalcenter.org" TargetMode="Externa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Placeholder 1"/>
          <p:cNvSpPr>
            <a:spLocks noGrp="1"/>
          </p:cNvSpPr>
          <p:nvPr>
            <p:ph type="body" sz="quarter" idx="13"/>
          </p:nvPr>
        </p:nvSpPr>
        <p:spPr>
          <a:xfrm>
            <a:off x="457200" y="4876800"/>
            <a:ext cx="6750050" cy="914400"/>
          </a:xfrm>
        </p:spPr>
        <p:txBody>
          <a:bodyPr/>
          <a:lstStyle/>
          <a:p>
            <a:pPr eaLnBrk="1" hangingPunct="1"/>
            <a:r>
              <a:rPr lang="en-US" altLang="en-US" sz="1400" dirty="0" smtClean="0"/>
              <a:t>MA </a:t>
            </a:r>
            <a:r>
              <a:rPr lang="en-US" altLang="en-US" sz="1400" dirty="0" smtClean="0"/>
              <a:t>Coalition For Prevention of Med Errors </a:t>
            </a:r>
            <a:endParaRPr lang="en-US" altLang="en-US" sz="1400" dirty="0" smtClean="0"/>
          </a:p>
          <a:p>
            <a:pPr eaLnBrk="1" hangingPunct="1"/>
            <a:r>
              <a:rPr lang="en-US" altLang="en-US" sz="1400" dirty="0" smtClean="0"/>
              <a:t>Terry Hudson-Jinks, Mike Crisp, Ryan Flaherty</a:t>
            </a:r>
            <a:endParaRPr lang="en-US" altLang="en-US" sz="1400" dirty="0" smtClean="0"/>
          </a:p>
        </p:txBody>
      </p:sp>
      <p:sp>
        <p:nvSpPr>
          <p:cNvPr id="3075" name="Title 2"/>
          <p:cNvSpPr>
            <a:spLocks noGrp="1"/>
          </p:cNvSpPr>
          <p:nvPr>
            <p:ph type="ctrTitle"/>
          </p:nvPr>
        </p:nvSpPr>
        <p:spPr>
          <a:xfrm>
            <a:off x="457200" y="4419600"/>
            <a:ext cx="7772400" cy="552450"/>
          </a:xfrm>
        </p:spPr>
        <p:txBody>
          <a:bodyPr/>
          <a:lstStyle/>
          <a:p>
            <a:pPr eaLnBrk="1" hangingPunct="1"/>
            <a:r>
              <a:rPr lang="en-US" altLang="en-US" sz="3200" dirty="0" smtClean="0"/>
              <a:t>Building a Safe Environment for All</a:t>
            </a:r>
          </a:p>
        </p:txBody>
      </p:sp>
    </p:spTree>
    <p:extLst>
      <p:ext uri="{BB962C8B-B14F-4D97-AF65-F5344CB8AC3E}">
        <p14:creationId xmlns:p14="http://schemas.microsoft.com/office/powerpoint/2010/main" val="124180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Workplace Violence WPV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The National Institute for Occupational Safety and Health (NIOSH) defines workplace violence </a:t>
            </a:r>
            <a:r>
              <a:rPr lang="en-US" dirty="0" smtClean="0"/>
              <a:t>as: 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sz="3200" i="1" dirty="0" smtClean="0"/>
              <a:t>“</a:t>
            </a:r>
            <a:r>
              <a:rPr lang="en-US" sz="3200" i="1" dirty="0"/>
              <a:t>violent acts (including physical assaults and threats of assaults) directed toward persons at work or on duty</a:t>
            </a:r>
            <a:r>
              <a:rPr lang="en-US" sz="3200" i="1" dirty="0" smtClean="0"/>
              <a:t>.”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C85DBAA-ABE6-4A9B-893D-126BEE47734D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773575" y="5144947"/>
            <a:ext cx="76962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400" kern="1200">
                <a:solidFill>
                  <a:schemeClr val="bg1"/>
                </a:solidFill>
                <a:latin typeface="Cambria" panose="02040503050406030204" pitchFamily="18" charset="0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chemeClr val="bg1"/>
                </a:solidFill>
                <a:latin typeface="Cambria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chemeClr val="bg1"/>
                </a:solidFill>
                <a:latin typeface="Cambria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chemeClr val="bg1"/>
                </a:solidFill>
                <a:latin typeface="Cambria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chemeClr val="bg1"/>
                </a:solidFill>
                <a:latin typeface="Cambria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400">
                <a:solidFill>
                  <a:schemeClr val="bg1"/>
                </a:solidFill>
                <a:latin typeface="Calibri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400">
                <a:solidFill>
                  <a:schemeClr val="bg1"/>
                </a:solidFill>
                <a:latin typeface="Calibri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400">
                <a:solidFill>
                  <a:schemeClr val="bg1"/>
                </a:solidFill>
                <a:latin typeface="Calibri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400">
                <a:solidFill>
                  <a:schemeClr val="bg1"/>
                </a:solidFill>
                <a:latin typeface="Calibri" pitchFamily="34" charset="0"/>
              </a:defRPr>
            </a:lvl9pPr>
          </a:lstStyle>
          <a:p>
            <a:pPr marL="255588" indent="-255588">
              <a:spcAft>
                <a:spcPts val="600"/>
              </a:spcAft>
            </a:pPr>
            <a:r>
              <a:rPr lang="en-US" sz="1600" dirty="0" smtClean="0">
                <a:solidFill>
                  <a:srgbClr val="183A68"/>
                </a:solidFill>
                <a:hlinkClick r:id="rId2" action="ppaction://hlinkfile" tooltip="Guidelines for Preventing Workplace Violence for Healthcare and Social Service Workers [PDF]"/>
              </a:rPr>
              <a:t>Guidelines for Preventing Workplace Violence for Healthcare and Social Service Workers</a:t>
            </a:r>
            <a:r>
              <a:rPr lang="en-US" sz="1600" dirty="0" smtClean="0">
                <a:solidFill>
                  <a:srgbClr val="183A68"/>
                </a:solidFill>
              </a:rPr>
              <a:t> (</a:t>
            </a:r>
            <a:r>
              <a:rPr lang="en-US" sz="1600" dirty="0" smtClean="0">
                <a:solidFill>
                  <a:srgbClr val="183A68"/>
                </a:solidFill>
                <a:hlinkClick r:id="rId3" action="ppaction://hlinkfile" tooltip="Workplace Violence: Guidelines for Preventing Workplace Violence for Healthcare and Social Service Workers - EPUB"/>
              </a:rPr>
              <a:t>EPUB</a:t>
            </a:r>
            <a:r>
              <a:rPr lang="en-US" sz="1600" baseline="30000" dirty="0" smtClean="0">
                <a:solidFill>
                  <a:srgbClr val="183A68"/>
                </a:solidFill>
              </a:rPr>
              <a:t>*</a:t>
            </a:r>
            <a:r>
              <a:rPr lang="en-US" sz="1600" dirty="0" smtClean="0">
                <a:solidFill>
                  <a:srgbClr val="183A68"/>
                </a:solidFill>
              </a:rPr>
              <a:t> | </a:t>
            </a:r>
            <a:r>
              <a:rPr lang="en-US" sz="1600" dirty="0" smtClean="0">
                <a:solidFill>
                  <a:srgbClr val="183A68"/>
                </a:solidFill>
                <a:hlinkClick r:id="rId4" action="ppaction://hlinkfile" tooltip="Guidelines for Preventing Workplace Violence for Healthcare and Social Service Workers - MOBI"/>
              </a:rPr>
              <a:t>MOBI</a:t>
            </a:r>
            <a:r>
              <a:rPr lang="en-US" sz="1600" baseline="30000" dirty="0" smtClean="0">
                <a:solidFill>
                  <a:srgbClr val="183A68"/>
                </a:solidFill>
              </a:rPr>
              <a:t>*</a:t>
            </a:r>
            <a:r>
              <a:rPr lang="en-US" sz="1600" dirty="0" smtClean="0">
                <a:solidFill>
                  <a:srgbClr val="183A68"/>
                </a:solidFill>
              </a:rPr>
              <a:t>)). OSHA Publication (OSHA-3148), (2015). </a:t>
            </a:r>
            <a:br>
              <a:rPr lang="en-US" sz="1600" dirty="0" smtClean="0">
                <a:solidFill>
                  <a:srgbClr val="183A68"/>
                </a:solidFill>
              </a:rPr>
            </a:br>
            <a:r>
              <a:rPr lang="en-US" sz="1800" dirty="0" smtClean="0"/>
              <a:t>OSHA Publication (OSHA-3148), (2015).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08118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WPV Facts: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229600" cy="4152900"/>
          </a:xfrm>
        </p:spPr>
        <p:txBody>
          <a:bodyPr/>
          <a:lstStyle/>
          <a:p>
            <a:r>
              <a:rPr lang="en-US" dirty="0" smtClean="0"/>
              <a:t>Between 2011 and 2013, workplace assaults ranged from 23,540 and 25,630 annually, </a:t>
            </a:r>
          </a:p>
          <a:p>
            <a:r>
              <a:rPr lang="en-US" dirty="0" smtClean="0"/>
              <a:t>70 to 74% </a:t>
            </a:r>
            <a:r>
              <a:rPr lang="en-US" b="1" dirty="0" smtClean="0"/>
              <a:t>of work place assaults are in healthcare and social service </a:t>
            </a:r>
            <a:r>
              <a:rPr lang="en-US" dirty="0" smtClean="0"/>
              <a:t>settings. </a:t>
            </a:r>
          </a:p>
          <a:p>
            <a:r>
              <a:rPr lang="en-US" dirty="0" smtClean="0"/>
              <a:t>For healthcare workers, assaults comprise 10-11% of workplace injuries involving days away from work, as compared to 3% of injuries of all private sector employees. </a:t>
            </a:r>
          </a:p>
          <a:p>
            <a:r>
              <a:rPr lang="en-US" dirty="0" smtClean="0"/>
              <a:t>Workplace violence in the medical occupations represented 10.2% of all workplace violence incidents.</a:t>
            </a:r>
          </a:p>
          <a:p>
            <a:r>
              <a:rPr lang="en-US" dirty="0"/>
              <a:t>Within healthcare, workplace violence is underreported—suggesting that the actual rates may be much higher.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C85DBAA-ABE6-4A9B-893D-126BEE47734D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609600" y="6096000"/>
            <a:ext cx="4953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183A68"/>
                </a:solidFill>
                <a:hlinkClick r:id="rId2" action="ppaction://hlinkfile" tooltip="Guidelines for Preventing Workplace Violence for Healthcare and Social Service Workers [PDF]"/>
              </a:rPr>
              <a:t>Guidelines for Preventing Workplace Violence for Healthcare and Social Service Workers</a:t>
            </a:r>
            <a:r>
              <a:rPr lang="en-US" sz="1200" dirty="0">
                <a:solidFill>
                  <a:srgbClr val="183A68"/>
                </a:solidFill>
              </a:rPr>
              <a:t> (</a:t>
            </a:r>
            <a:r>
              <a:rPr lang="en-US" sz="1200" dirty="0">
                <a:solidFill>
                  <a:srgbClr val="183A68"/>
                </a:solidFill>
                <a:hlinkClick r:id="rId3" action="ppaction://hlinkfile" tooltip="Workplace Violence: Guidelines for Preventing Workplace Violence for Healthcare and Social Service Workers - EPUB"/>
              </a:rPr>
              <a:t>EPUB</a:t>
            </a:r>
            <a:r>
              <a:rPr lang="en-US" sz="1200" baseline="30000" dirty="0">
                <a:solidFill>
                  <a:srgbClr val="183A68"/>
                </a:solidFill>
              </a:rPr>
              <a:t>*</a:t>
            </a:r>
            <a:r>
              <a:rPr lang="en-US" sz="1200" dirty="0">
                <a:solidFill>
                  <a:srgbClr val="183A68"/>
                </a:solidFill>
              </a:rPr>
              <a:t> | </a:t>
            </a:r>
            <a:r>
              <a:rPr lang="en-US" sz="1200" dirty="0">
                <a:solidFill>
                  <a:srgbClr val="183A68"/>
                </a:solidFill>
                <a:hlinkClick r:id="rId4" action="ppaction://hlinkfile" tooltip="Guidelines for Preventing Workplace Violence for Healthcare and Social Service Workers - MOBI"/>
              </a:rPr>
              <a:t>MOBI</a:t>
            </a:r>
            <a:r>
              <a:rPr lang="en-US" sz="1200" baseline="30000" dirty="0">
                <a:solidFill>
                  <a:srgbClr val="183A68"/>
                </a:solidFill>
              </a:rPr>
              <a:t>*</a:t>
            </a:r>
            <a:r>
              <a:rPr lang="en-US" sz="1200" dirty="0">
                <a:solidFill>
                  <a:srgbClr val="183A68"/>
                </a:solidFill>
              </a:rPr>
              <a:t>)). OSHA Publication (OSHA-3148), (2015). </a:t>
            </a:r>
            <a:br>
              <a:rPr lang="en-US" sz="1200" dirty="0">
                <a:solidFill>
                  <a:srgbClr val="183A68"/>
                </a:solidFill>
              </a:rPr>
            </a:b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953534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Work Place Safety = Safe Patient Care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pPr marL="0" indent="0" algn="ctr">
              <a:buNone/>
            </a:pPr>
            <a:r>
              <a:rPr lang="en-US" sz="4800" dirty="0" smtClean="0"/>
              <a:t>Patient Care can only be safe if the community of care providers feel they are within a safe environment</a:t>
            </a:r>
            <a:endParaRPr lang="en-US" sz="4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C85DBAA-ABE6-4A9B-893D-126BEE47734D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9403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WPV Prevention Programs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/>
              <a:t>Building Blocks</a:t>
            </a:r>
          </a:p>
          <a:p>
            <a:pPr lvl="1"/>
            <a:r>
              <a:rPr lang="en-US" sz="3200" dirty="0" smtClean="0"/>
              <a:t>Management commitment and employee participation,</a:t>
            </a:r>
          </a:p>
          <a:p>
            <a:pPr lvl="1"/>
            <a:r>
              <a:rPr lang="en-US" sz="3200" dirty="0" smtClean="0"/>
              <a:t>Worksite analysis,</a:t>
            </a:r>
          </a:p>
          <a:p>
            <a:pPr lvl="1"/>
            <a:r>
              <a:rPr lang="en-US" sz="3200" dirty="0" smtClean="0"/>
              <a:t>Hazard prevention and control,</a:t>
            </a:r>
          </a:p>
          <a:p>
            <a:pPr lvl="1"/>
            <a:r>
              <a:rPr lang="en-US" sz="3200" dirty="0" smtClean="0"/>
              <a:t>Safety and health training,</a:t>
            </a:r>
          </a:p>
          <a:p>
            <a:pPr lvl="1"/>
            <a:r>
              <a:rPr lang="en-US" sz="3200" dirty="0" smtClean="0"/>
              <a:t>Recordkeeping an d program evaluation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C85DBAA-ABE6-4A9B-893D-126BEE47734D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609600" y="6096000"/>
            <a:ext cx="4953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183A68"/>
                </a:solidFill>
                <a:hlinkClick r:id="rId2" action="ppaction://hlinkfile" tooltip="Guidelines for Preventing Workplace Violence for Healthcare and Social Service Workers [PDF]"/>
              </a:rPr>
              <a:t>Guidelines for Preventing Workplace Violence for Healthcare and Social Service Workers</a:t>
            </a:r>
            <a:r>
              <a:rPr lang="en-US" sz="1200" dirty="0">
                <a:solidFill>
                  <a:srgbClr val="183A68"/>
                </a:solidFill>
              </a:rPr>
              <a:t> (</a:t>
            </a:r>
            <a:r>
              <a:rPr lang="en-US" sz="1200" dirty="0">
                <a:solidFill>
                  <a:srgbClr val="183A68"/>
                </a:solidFill>
                <a:hlinkClick r:id="rId3" action="ppaction://hlinkfile" tooltip="Workplace Violence: Guidelines for Preventing Workplace Violence for Healthcare and Social Service Workers - EPUB"/>
              </a:rPr>
              <a:t>EPUB</a:t>
            </a:r>
            <a:r>
              <a:rPr lang="en-US" sz="1200" baseline="30000" dirty="0">
                <a:solidFill>
                  <a:srgbClr val="183A68"/>
                </a:solidFill>
              </a:rPr>
              <a:t>*</a:t>
            </a:r>
            <a:r>
              <a:rPr lang="en-US" sz="1200" dirty="0">
                <a:solidFill>
                  <a:srgbClr val="183A68"/>
                </a:solidFill>
              </a:rPr>
              <a:t> | </a:t>
            </a:r>
            <a:r>
              <a:rPr lang="en-US" sz="1200" dirty="0">
                <a:solidFill>
                  <a:srgbClr val="183A68"/>
                </a:solidFill>
                <a:hlinkClick r:id="rId4" action="ppaction://hlinkfile" tooltip="Guidelines for Preventing Workplace Violence for Healthcare and Social Service Workers - MOBI"/>
              </a:rPr>
              <a:t>MOBI</a:t>
            </a:r>
            <a:r>
              <a:rPr lang="en-US" sz="1200" baseline="30000" dirty="0">
                <a:solidFill>
                  <a:srgbClr val="183A68"/>
                </a:solidFill>
              </a:rPr>
              <a:t>*</a:t>
            </a:r>
            <a:r>
              <a:rPr lang="en-US" sz="1200" dirty="0">
                <a:solidFill>
                  <a:srgbClr val="183A68"/>
                </a:solidFill>
              </a:rPr>
              <a:t>)). OSHA Publication (OSHA-3148), (2015). </a:t>
            </a:r>
            <a:br>
              <a:rPr lang="en-US" sz="1200" dirty="0">
                <a:solidFill>
                  <a:srgbClr val="183A68"/>
                </a:solidFill>
              </a:rPr>
            </a:b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4125053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3149"/>
            <a:ext cx="8229600" cy="1155700"/>
          </a:xfrm>
        </p:spPr>
        <p:txBody>
          <a:bodyPr/>
          <a:lstStyle/>
          <a:p>
            <a:r>
              <a:rPr lang="en-US" sz="3200" b="1" dirty="0" smtClean="0"/>
              <a:t/>
            </a:r>
            <a:br>
              <a:rPr lang="en-US" sz="3200" b="1" dirty="0" smtClean="0"/>
            </a:br>
            <a:r>
              <a:rPr lang="en-US" sz="3200" b="1" dirty="0" smtClean="0"/>
              <a:t>Mission Critical: Leadership Stand in Full Support  of a Safe Environment</a:t>
            </a:r>
            <a:endParaRPr lang="en-US" sz="3200" b="1" dirty="0"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b="1" dirty="0"/>
              <a:t>Management commitment and employee participation,</a:t>
            </a:r>
          </a:p>
          <a:p>
            <a:pPr lvl="1"/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Worksite analysis,</a:t>
            </a:r>
          </a:p>
          <a:p>
            <a:pPr lvl="1"/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Hazard prevention and control,</a:t>
            </a:r>
          </a:p>
          <a:p>
            <a:pPr lvl="1"/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Safety and health training,</a:t>
            </a:r>
          </a:p>
          <a:p>
            <a:pPr lvl="1"/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Recordkeeping an d program evaluation</a:t>
            </a:r>
          </a:p>
          <a:p>
            <a:pPr marL="0" indent="0">
              <a:buNone/>
            </a:pPr>
            <a:endParaRPr lang="en-US" i="1" dirty="0"/>
          </a:p>
          <a:p>
            <a:pPr marL="0" indent="0">
              <a:buNone/>
            </a:pPr>
            <a:r>
              <a:rPr lang="en-US" sz="3200" i="1" dirty="0" smtClean="0"/>
              <a:t>Effective </a:t>
            </a:r>
            <a:r>
              <a:rPr lang="en-US" sz="3200" i="1" dirty="0"/>
              <a:t>management leadership begins by recognizing that workplace violence is a safety and health hazard</a:t>
            </a:r>
            <a:r>
              <a:rPr lang="en-US" sz="3200" i="1" dirty="0" smtClean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C85DBAA-ABE6-4A9B-893D-126BEE47734D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609600" y="6096000"/>
            <a:ext cx="4953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183A68"/>
                </a:solidFill>
                <a:hlinkClick r:id="rId2" action="ppaction://hlinkfile" tooltip="Guidelines for Preventing Workplace Violence for Healthcare and Social Service Workers [PDF]"/>
              </a:rPr>
              <a:t>Guidelines for Preventing Workplace Violence for Healthcare and Social Service Workers</a:t>
            </a:r>
            <a:r>
              <a:rPr lang="en-US" sz="1200" dirty="0">
                <a:solidFill>
                  <a:srgbClr val="183A68"/>
                </a:solidFill>
              </a:rPr>
              <a:t> (</a:t>
            </a:r>
            <a:r>
              <a:rPr lang="en-US" sz="1200" dirty="0">
                <a:solidFill>
                  <a:srgbClr val="183A68"/>
                </a:solidFill>
                <a:hlinkClick r:id="rId3" action="ppaction://hlinkfile" tooltip="Workplace Violence: Guidelines for Preventing Workplace Violence for Healthcare and Social Service Workers - EPUB"/>
              </a:rPr>
              <a:t>EPUB</a:t>
            </a:r>
            <a:r>
              <a:rPr lang="en-US" sz="1200" baseline="30000" dirty="0">
                <a:solidFill>
                  <a:srgbClr val="183A68"/>
                </a:solidFill>
              </a:rPr>
              <a:t>*</a:t>
            </a:r>
            <a:r>
              <a:rPr lang="en-US" sz="1200" dirty="0">
                <a:solidFill>
                  <a:srgbClr val="183A68"/>
                </a:solidFill>
              </a:rPr>
              <a:t> | </a:t>
            </a:r>
            <a:r>
              <a:rPr lang="en-US" sz="1200" dirty="0">
                <a:solidFill>
                  <a:srgbClr val="183A68"/>
                </a:solidFill>
                <a:hlinkClick r:id="rId4" action="ppaction://hlinkfile" tooltip="Guidelines for Preventing Workplace Violence for Healthcare and Social Service Workers - MOBI"/>
              </a:rPr>
              <a:t>MOBI</a:t>
            </a:r>
            <a:r>
              <a:rPr lang="en-US" sz="1200" baseline="30000" dirty="0">
                <a:solidFill>
                  <a:srgbClr val="183A68"/>
                </a:solidFill>
              </a:rPr>
              <a:t>*</a:t>
            </a:r>
            <a:r>
              <a:rPr lang="en-US" sz="1200" dirty="0">
                <a:solidFill>
                  <a:srgbClr val="183A68"/>
                </a:solidFill>
              </a:rPr>
              <a:t>)). OSHA Publication (OSHA-3148), (2015). </a:t>
            </a:r>
            <a:br>
              <a:rPr lang="en-US" sz="1200" dirty="0">
                <a:solidFill>
                  <a:srgbClr val="183A68"/>
                </a:solidFill>
              </a:rPr>
            </a:b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497013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425450"/>
            <a:ext cx="8991600" cy="806450"/>
          </a:xfrm>
        </p:spPr>
        <p:txBody>
          <a:bodyPr/>
          <a:lstStyle/>
          <a:p>
            <a:r>
              <a:rPr lang="en-US" b="1" dirty="0" smtClean="0"/>
              <a:t>Work Place Violence Prevention Committee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625975"/>
          </a:xfrm>
        </p:spPr>
        <p:txBody>
          <a:bodyPr/>
          <a:lstStyle/>
          <a:p>
            <a:r>
              <a:rPr lang="en-US" dirty="0" smtClean="0"/>
              <a:t>Goal:  </a:t>
            </a:r>
          </a:p>
          <a:p>
            <a:pPr lvl="1"/>
            <a:r>
              <a:rPr lang="en-US" dirty="0" smtClean="0"/>
              <a:t>Create a culture where workplace violence is an open topic engaging the entire community.</a:t>
            </a:r>
          </a:p>
          <a:p>
            <a:pPr lvl="2"/>
            <a:r>
              <a:rPr lang="en-US" dirty="0" smtClean="0"/>
              <a:t>Understand current risks </a:t>
            </a:r>
          </a:p>
          <a:p>
            <a:pPr lvl="2"/>
            <a:r>
              <a:rPr lang="en-US" dirty="0" smtClean="0"/>
              <a:t>Understand current occurrences</a:t>
            </a:r>
          </a:p>
          <a:p>
            <a:pPr lvl="2"/>
            <a:r>
              <a:rPr lang="en-US" dirty="0" smtClean="0"/>
              <a:t>Recommend strategies to decrease risks &amp; occurrences</a:t>
            </a:r>
          </a:p>
          <a:p>
            <a:pPr lvl="2"/>
            <a:r>
              <a:rPr lang="en-US" dirty="0" smtClean="0"/>
              <a:t>Provide support to staff to prevent </a:t>
            </a:r>
          </a:p>
          <a:p>
            <a:pPr lvl="2"/>
            <a:r>
              <a:rPr lang="en-US" dirty="0" smtClean="0"/>
              <a:t>Provide support to staff to treat</a:t>
            </a:r>
          </a:p>
          <a:p>
            <a:pPr lvl="2"/>
            <a:r>
              <a:rPr lang="en-US" dirty="0" smtClean="0"/>
              <a:t>Study literature and best practices</a:t>
            </a:r>
          </a:p>
          <a:p>
            <a:pPr lvl="2"/>
            <a:r>
              <a:rPr lang="en-US" dirty="0" smtClean="0"/>
              <a:t>Open dialogue about fears</a:t>
            </a:r>
          </a:p>
          <a:p>
            <a:pPr lvl="2"/>
            <a:r>
              <a:rPr lang="en-US" dirty="0" smtClean="0"/>
              <a:t>Innovate solutions</a:t>
            </a:r>
          </a:p>
          <a:p>
            <a:r>
              <a:rPr lang="en-US" dirty="0" smtClean="0"/>
              <a:t>Multi Disciplinary, Multi Departmental, Team approach!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C85DBAA-ABE6-4A9B-893D-126BEE47734D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967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C85DBAA-ABE6-4A9B-893D-126BEE47734D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en-US" dirty="0" smtClean="0"/>
              <a:t>Work Place Safety Interventions:</a:t>
            </a:r>
          </a:p>
          <a:p>
            <a:pPr lvl="1">
              <a:defRPr/>
            </a:pPr>
            <a:r>
              <a:rPr lang="en-US" sz="1800" b="1" dirty="0" smtClean="0"/>
              <a:t>Emergency Department </a:t>
            </a:r>
          </a:p>
          <a:p>
            <a:pPr lvl="2">
              <a:defRPr/>
            </a:pPr>
            <a:r>
              <a:rPr lang="en-US" sz="2000" b="1" dirty="0" smtClean="0"/>
              <a:t>Security monitoring high risk patients via camera surveillance</a:t>
            </a:r>
          </a:p>
          <a:p>
            <a:pPr lvl="2">
              <a:defRPr/>
            </a:pPr>
            <a:r>
              <a:rPr lang="en-US" sz="2000" b="1" dirty="0" smtClean="0"/>
              <a:t>Additional officer within the ED </a:t>
            </a:r>
          </a:p>
          <a:p>
            <a:pPr lvl="2">
              <a:defRPr/>
            </a:pPr>
            <a:r>
              <a:rPr lang="en-US" sz="2000" b="1" dirty="0" smtClean="0"/>
              <a:t>Panic Buttons offered to  all members of the team</a:t>
            </a:r>
          </a:p>
          <a:p>
            <a:pPr lvl="2">
              <a:defRPr/>
            </a:pPr>
            <a:r>
              <a:rPr lang="en-US" sz="2000" b="1" dirty="0" smtClean="0"/>
              <a:t>Physical Assaults down and no elopements with new plan</a:t>
            </a:r>
          </a:p>
          <a:p>
            <a:pPr lvl="2">
              <a:defRPr/>
            </a:pPr>
            <a:r>
              <a:rPr lang="en-US" sz="2000" b="1" dirty="0" smtClean="0"/>
              <a:t>Room redesign: Lighting, paint, beds, door closed</a:t>
            </a:r>
          </a:p>
          <a:p>
            <a:pPr lvl="1">
              <a:defRPr/>
            </a:pPr>
            <a:r>
              <a:rPr lang="en-US" b="1" dirty="0" smtClean="0"/>
              <a:t>Assaulted Staff Action Program  --ASAP</a:t>
            </a:r>
          </a:p>
          <a:p>
            <a:pPr lvl="2">
              <a:defRPr/>
            </a:pPr>
            <a:r>
              <a:rPr lang="en-US" sz="2000" b="1" dirty="0" smtClean="0"/>
              <a:t>Interdepartmental/interdisciplinary Team ~ 20</a:t>
            </a:r>
          </a:p>
          <a:p>
            <a:pPr lvl="3">
              <a:buFont typeface="Arial" pitchFamily="34" charset="0"/>
              <a:buChar char="•"/>
              <a:defRPr/>
            </a:pPr>
            <a:r>
              <a:rPr lang="en-US" sz="2000" b="1" dirty="0" smtClean="0"/>
              <a:t>RNs, MHW, CCTs, SW, Security</a:t>
            </a:r>
          </a:p>
          <a:p>
            <a:pPr lvl="3">
              <a:buFont typeface="Arial" pitchFamily="34" charset="0"/>
              <a:buChar char="•"/>
              <a:defRPr/>
            </a:pPr>
            <a:r>
              <a:rPr lang="en-US" sz="2000" b="1" dirty="0" smtClean="0"/>
              <a:t>Live for Pratt 2 and ED</a:t>
            </a:r>
          </a:p>
          <a:p>
            <a:pPr lvl="1">
              <a:defRPr/>
            </a:pPr>
            <a:r>
              <a:rPr lang="en-US" b="1" dirty="0" smtClean="0"/>
              <a:t>Securing the perimeter</a:t>
            </a:r>
          </a:p>
          <a:p>
            <a:pPr lvl="2">
              <a:defRPr/>
            </a:pPr>
            <a:r>
              <a:rPr lang="en-US" sz="2000" b="1" dirty="0" smtClean="0"/>
              <a:t>Weekend, access = Night time access</a:t>
            </a:r>
          </a:p>
          <a:p>
            <a:pPr lvl="2">
              <a:defRPr/>
            </a:pPr>
            <a:r>
              <a:rPr lang="en-US" sz="2000" b="1" dirty="0" smtClean="0"/>
              <a:t>Biewend transition receptionist for security officer M-F</a:t>
            </a:r>
          </a:p>
          <a:p>
            <a:pPr lvl="2">
              <a:defRPr/>
            </a:pPr>
            <a:r>
              <a:rPr lang="en-US" sz="2000" b="1" dirty="0" smtClean="0"/>
              <a:t>Visitor access management system pilot being drafted for ED </a:t>
            </a:r>
          </a:p>
          <a:p>
            <a:pPr lvl="1">
              <a:defRPr/>
            </a:pPr>
            <a:r>
              <a:rPr lang="en-US" b="1" dirty="0" smtClean="0"/>
              <a:t> Additional public safety officer, Inpatient Psychiatry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168927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229600" cy="806450"/>
          </a:xfrm>
        </p:spPr>
        <p:txBody>
          <a:bodyPr/>
          <a:lstStyle/>
          <a:p>
            <a:r>
              <a:rPr lang="en-US" b="1" dirty="0" smtClean="0"/>
              <a:t>Next Steps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Workplace Violence Prevention: Town Hall </a:t>
            </a:r>
          </a:p>
          <a:p>
            <a:pPr lvl="1"/>
            <a:r>
              <a:rPr lang="en-US" sz="2800" dirty="0" smtClean="0"/>
              <a:t>Focus on:</a:t>
            </a:r>
          </a:p>
          <a:p>
            <a:pPr lvl="3"/>
            <a:r>
              <a:rPr lang="en-US" sz="2800" dirty="0" smtClean="0"/>
              <a:t>Interventions to date</a:t>
            </a:r>
          </a:p>
          <a:p>
            <a:pPr lvl="3"/>
            <a:r>
              <a:rPr lang="en-US" sz="2800" dirty="0" smtClean="0"/>
              <a:t>Public Safety training and expertise</a:t>
            </a:r>
          </a:p>
          <a:p>
            <a:pPr lvl="3"/>
            <a:r>
              <a:rPr lang="en-US" sz="2800" dirty="0" smtClean="0"/>
              <a:t>Getting experts involved early and often</a:t>
            </a:r>
          </a:p>
          <a:p>
            <a:pPr lvl="3"/>
            <a:r>
              <a:rPr lang="en-US" sz="2800" dirty="0" smtClean="0"/>
              <a:t>Avoid waiting for crisis</a:t>
            </a:r>
          </a:p>
          <a:p>
            <a:pPr lvl="3"/>
            <a:r>
              <a:rPr lang="en-US" sz="2800" dirty="0" smtClean="0"/>
              <a:t>All eyes on safety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C85DBAA-ABE6-4A9B-893D-126BEE47734D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0272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Critical Factors: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403725"/>
          </a:xfrm>
        </p:spPr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r>
              <a:rPr lang="en-US" sz="3200" dirty="0" smtClean="0"/>
              <a:t>CEO Passion and Support by entire Senior Team</a:t>
            </a:r>
          </a:p>
          <a:p>
            <a:r>
              <a:rPr lang="en-US" sz="3200" dirty="0" smtClean="0"/>
              <a:t>Full collaboration between all departments</a:t>
            </a:r>
          </a:p>
          <a:p>
            <a:r>
              <a:rPr lang="en-US" sz="3200" dirty="0" smtClean="0"/>
              <a:t>Local China Town Support</a:t>
            </a:r>
          </a:p>
          <a:p>
            <a:r>
              <a:rPr lang="en-US" sz="3200" dirty="0" smtClean="0"/>
              <a:t>Patient Family Advisory Council Support</a:t>
            </a:r>
          </a:p>
          <a:p>
            <a:r>
              <a:rPr lang="en-US" sz="3200" dirty="0" smtClean="0"/>
              <a:t>Employee Engagement Council Support and full participation</a:t>
            </a:r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C85DBAA-ABE6-4A9B-893D-126BEE47734D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6780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Safety for All 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C85DBAA-ABE6-4A9B-893D-126BEE47734D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7244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029" name="Picture 5" descr="C:\Users\thudson-jinks\AppData\Local\Microsoft\Windows\Temporary Internet Files\Content.IE5\ILZ3JR5T\290px-Safeplacelogo.svg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143000"/>
            <a:ext cx="4495800" cy="472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1575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Contact Information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you would like more information regarding this presentation, please reach out to Terry Hudson-Jinks at the email below:</a:t>
            </a:r>
          </a:p>
          <a:p>
            <a:endParaRPr lang="en-US" dirty="0"/>
          </a:p>
          <a:p>
            <a:r>
              <a:rPr lang="en-US" dirty="0" smtClean="0">
                <a:hlinkClick r:id="rId2"/>
              </a:rPr>
              <a:t>Thudson-jinks@tuftsmedicalcenter.org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C767501-2AF5-43FF-AFC5-F90CA1072786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29124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Team Work</a:t>
            </a:r>
            <a:endParaRPr lang="en-US" b="1" dirty="0"/>
          </a:p>
        </p:txBody>
      </p:sp>
      <p:pic>
        <p:nvPicPr>
          <p:cNvPr id="4098" name="Picture 2" descr="C:\Users\thudson-jinks\AppData\Local\Microsoft\Windows\Temporary Internet Files\Content.IE5\THAVVUF9\491553_f520-1[1]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5550" y="1470025"/>
            <a:ext cx="4152900" cy="4152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Oval 6"/>
          <p:cNvSpPr/>
          <p:nvPr/>
        </p:nvSpPr>
        <p:spPr>
          <a:xfrm>
            <a:off x="5105400" y="3886200"/>
            <a:ext cx="1828800" cy="1676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10" name="tmclogo" descr="http://intra/brandstandards/logos/TMC%203.5%20in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5420" y="4419600"/>
            <a:ext cx="1508760" cy="4343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14898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TMC Theme">
      <a:dk1>
        <a:sysClr val="windowText" lastClr="000000"/>
      </a:dk1>
      <a:lt1>
        <a:sysClr val="window" lastClr="FFFFFF"/>
      </a:lt1>
      <a:dk2>
        <a:srgbClr val="4A90CE"/>
      </a:dk2>
      <a:lt2>
        <a:srgbClr val="183A68"/>
      </a:lt2>
      <a:accent1>
        <a:srgbClr val="FFFFFF"/>
      </a:accent1>
      <a:accent2>
        <a:srgbClr val="808080"/>
      </a:accent2>
      <a:accent3>
        <a:srgbClr val="2B4464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lackTie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eme1">
  <a:themeElements>
    <a:clrScheme name="TMC Theme">
      <a:dk1>
        <a:sysClr val="windowText" lastClr="000000"/>
      </a:dk1>
      <a:lt1>
        <a:sysClr val="window" lastClr="FFFFFF"/>
      </a:lt1>
      <a:dk2>
        <a:srgbClr val="4A90CE"/>
      </a:dk2>
      <a:lt2>
        <a:srgbClr val="183A68"/>
      </a:lt2>
      <a:accent1>
        <a:srgbClr val="FFFFFF"/>
      </a:accent1>
      <a:accent2>
        <a:srgbClr val="808080"/>
      </a:accent2>
      <a:accent3>
        <a:srgbClr val="2B4464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MC">
      <a:majorFont>
        <a:latin typeface="Cambria"/>
        <a:ea typeface=""/>
        <a:cs typeface=""/>
      </a:majorFont>
      <a:minorFont>
        <a:latin typeface="Cambr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Macintosh HD:Applications:Microsoft Office X:Templates:My Templates:TMC_d1.pot</Template>
  <TotalTime>48125</TotalTime>
  <Words>630</Words>
  <Application>Microsoft Office PowerPoint</Application>
  <PresentationFormat>On-screen Show (4:3)</PresentationFormat>
  <Paragraphs>95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15" baseType="lpstr">
      <vt:lpstr>1_Office Theme</vt:lpstr>
      <vt:lpstr>Theme1</vt:lpstr>
      <vt:lpstr>Building a Safe Environment for All</vt:lpstr>
      <vt:lpstr>Workplace Violence WPV</vt:lpstr>
      <vt:lpstr>WPV Facts:</vt:lpstr>
      <vt:lpstr>Work Place Safety = Safe Patient Care</vt:lpstr>
      <vt:lpstr>WPV Prevention Programs</vt:lpstr>
      <vt:lpstr> Mission Critical: Leadership Stand in Full Support  of a Safe Environment</vt:lpstr>
      <vt:lpstr>Work Place Violence Prevention Committee</vt:lpstr>
      <vt:lpstr>PowerPoint Presentation</vt:lpstr>
      <vt:lpstr>Next Steps</vt:lpstr>
      <vt:lpstr>Critical Factors:</vt:lpstr>
      <vt:lpstr>Safety for All </vt:lpstr>
      <vt:lpstr>Contact Information</vt:lpstr>
      <vt:lpstr>Team Work</vt:lpstr>
    </vt:vector>
  </TitlesOfParts>
  <Company>뿿쫀뿿쨠뿿��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Tufts Medical Center:  Title goes here</dc:title>
  <dc:creator>Lori Salmeri</dc:creator>
  <cp:lastModifiedBy>TUFTS Medical Center</cp:lastModifiedBy>
  <cp:revision>1200</cp:revision>
  <cp:lastPrinted>2016-03-18T12:56:59Z</cp:lastPrinted>
  <dcterms:created xsi:type="dcterms:W3CDTF">2008-02-04T17:56:37Z</dcterms:created>
  <dcterms:modified xsi:type="dcterms:W3CDTF">2016-03-28T12:28:18Z</dcterms:modified>
</cp:coreProperties>
</file>